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6.xml" ContentType="application/vnd.openxmlformats-officedocument.presentationml.notesSlide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66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57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45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slides/slide6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Layouts/slideLayout18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6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notesSlides/notesSlide5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6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54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64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notesSlides/notesSlide49.xml" ContentType="application/vnd.openxmlformats-officedocument.presentationml.notes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417" r:id="rId2"/>
    <p:sldId id="444" r:id="rId3"/>
    <p:sldId id="445" r:id="rId4"/>
    <p:sldId id="367" r:id="rId5"/>
    <p:sldId id="475" r:id="rId6"/>
    <p:sldId id="470" r:id="rId7"/>
    <p:sldId id="466" r:id="rId8"/>
    <p:sldId id="334" r:id="rId9"/>
    <p:sldId id="369" r:id="rId10"/>
    <p:sldId id="335" r:id="rId11"/>
    <p:sldId id="336" r:id="rId12"/>
    <p:sldId id="337" r:id="rId13"/>
    <p:sldId id="398" r:id="rId14"/>
    <p:sldId id="326" r:id="rId15"/>
    <p:sldId id="476" r:id="rId16"/>
    <p:sldId id="428" r:id="rId17"/>
    <p:sldId id="341" r:id="rId18"/>
    <p:sldId id="342" r:id="rId19"/>
    <p:sldId id="478" r:id="rId20"/>
    <p:sldId id="431" r:id="rId21"/>
    <p:sldId id="429" r:id="rId22"/>
    <p:sldId id="430" r:id="rId23"/>
    <p:sldId id="361" r:id="rId24"/>
    <p:sldId id="474" r:id="rId25"/>
    <p:sldId id="394" r:id="rId26"/>
    <p:sldId id="360" r:id="rId27"/>
    <p:sldId id="359" r:id="rId28"/>
    <p:sldId id="388" r:id="rId29"/>
    <p:sldId id="465" r:id="rId30"/>
    <p:sldId id="390" r:id="rId31"/>
    <p:sldId id="391" r:id="rId32"/>
    <p:sldId id="392" r:id="rId33"/>
    <p:sldId id="393" r:id="rId34"/>
    <p:sldId id="433" r:id="rId35"/>
    <p:sldId id="449" r:id="rId36"/>
    <p:sldId id="448" r:id="rId37"/>
    <p:sldId id="432" r:id="rId38"/>
    <p:sldId id="357" r:id="rId39"/>
    <p:sldId id="403" r:id="rId40"/>
    <p:sldId id="371" r:id="rId41"/>
    <p:sldId id="436" r:id="rId42"/>
    <p:sldId id="437" r:id="rId43"/>
    <p:sldId id="434" r:id="rId44"/>
    <p:sldId id="353" r:id="rId45"/>
    <p:sldId id="354" r:id="rId46"/>
    <p:sldId id="389" r:id="rId47"/>
    <p:sldId id="351" r:id="rId48"/>
    <p:sldId id="352" r:id="rId49"/>
    <p:sldId id="456" r:id="rId50"/>
    <p:sldId id="349" r:id="rId51"/>
    <p:sldId id="385" r:id="rId52"/>
    <p:sldId id="469" r:id="rId53"/>
    <p:sldId id="439" r:id="rId54"/>
    <p:sldId id="477" r:id="rId55"/>
    <p:sldId id="440" r:id="rId56"/>
    <p:sldId id="400" r:id="rId57"/>
    <p:sldId id="468" r:id="rId58"/>
    <p:sldId id="425" r:id="rId59"/>
    <p:sldId id="467" r:id="rId60"/>
    <p:sldId id="451" r:id="rId61"/>
    <p:sldId id="383" r:id="rId62"/>
    <p:sldId id="454" r:id="rId63"/>
    <p:sldId id="363" r:id="rId64"/>
    <p:sldId id="364" r:id="rId65"/>
    <p:sldId id="459" r:id="rId66"/>
    <p:sldId id="472" r:id="rId67"/>
    <p:sldId id="462" r:id="rId68"/>
    <p:sldId id="396" r:id="rId69"/>
    <p:sldId id="471" r:id="rId70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scaleToFitPaper="1" frameSlides="1"/>
  <p:clrMru>
    <a:srgbClr val="191919"/>
    <a:srgbClr val="E9E9E9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68" autoAdjust="0"/>
    <p:restoredTop sz="86471" autoAdjust="0"/>
  </p:normalViewPr>
  <p:slideViewPr>
    <p:cSldViewPr snapToGrid="0" snapToObjects="1" showGuides="1">
      <p:cViewPr>
        <p:scale>
          <a:sx n="100" d="100"/>
          <a:sy n="100" d="100"/>
        </p:scale>
        <p:origin x="-1120" y="-320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presProps" Target="presProps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tableStyles" Target="tableStyles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printerSettings" Target="printerSettings/printerSettings1.bin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theme" Target="theme/theme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9C7FE-9CD7-6C4C-B79C-F5ED41A25965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46933-C9D1-B841-9B4D-98DC698FE7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5E90B-D237-A54C-A058-7F2EEA352202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7F2DE-D707-B840-8AA3-3502301D9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Presentation to the Mobile Money Conference, Dubai,</a:t>
            </a:r>
            <a:r>
              <a:rPr lang="en-US" i="1" baseline="0" dirty="0" smtClean="0"/>
              <a:t> </a:t>
            </a:r>
            <a:r>
              <a:rPr lang="en-US" i="1" dirty="0" smtClean="0"/>
              <a:t>October 2009.</a:t>
            </a:r>
          </a:p>
          <a:p>
            <a:endParaRPr lang="en-US" i="1" dirty="0" smtClean="0"/>
          </a:p>
          <a:p>
            <a:r>
              <a:rPr lang="en-US" i="1" dirty="0" smtClean="0"/>
              <a:t>All photo credits listed in slide notes.</a:t>
            </a:r>
          </a:p>
          <a:p>
            <a:endParaRPr lang="en-US" i="1" dirty="0" smtClean="0"/>
          </a:p>
          <a:p>
            <a:r>
              <a:rPr lang="en-US" i="1" dirty="0" smtClean="0"/>
              <a:t>Photo: Researching</a:t>
            </a:r>
            <a:r>
              <a:rPr lang="en-US" i="1" baseline="0" dirty="0" smtClean="0"/>
              <a:t> in </a:t>
            </a:r>
            <a:r>
              <a:rPr lang="en-US" i="1" dirty="0" smtClean="0"/>
              <a:t>Dharavi, Mumbai,</a:t>
            </a:r>
            <a:r>
              <a:rPr lang="en-US" i="1" baseline="0" dirty="0" smtClean="0"/>
              <a:t> Jan Chipchase, 2007.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Photos: Los</a:t>
            </a:r>
            <a:r>
              <a:rPr lang="en-US" i="1" baseline="0" dirty="0" smtClean="0"/>
              <a:t> Angeles, Helsinki, Chengdu, Joho </a:t>
            </a:r>
            <a:r>
              <a:rPr lang="en-US" i="1" baseline="0" dirty="0" err="1" smtClean="0"/>
              <a:t>Bahru</a:t>
            </a:r>
            <a:r>
              <a:rPr lang="en-US" i="1" baseline="0" dirty="0" smtClean="0"/>
              <a:t>, Ahmadabad, Accra and Kobrasol, Jan </a:t>
            </a:r>
            <a:r>
              <a:rPr lang="en-US" i="1" baseline="0" dirty="0" err="1" smtClean="0"/>
              <a:t>Chipchase</a:t>
            </a:r>
            <a:r>
              <a:rPr lang="en-US" i="1" baseline="0" dirty="0" smtClean="0"/>
              <a:t>, 2004 – 2009.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7F2DE-D707-B840-8AA3-3502301D9EF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 smtClean="0"/>
              <a:t>P</a:t>
            </a:r>
            <a:r>
              <a:rPr lang="en-US" i="1" dirty="0" err="1" smtClean="0"/>
              <a:t>h</a:t>
            </a:r>
            <a:r>
              <a:rPr lang="en-GB" i="1" dirty="0" err="1" smtClean="0"/>
              <a:t>oto</a:t>
            </a:r>
            <a:r>
              <a:rPr lang="en-GB" i="1" dirty="0" smtClean="0"/>
              <a:t>:</a:t>
            </a:r>
            <a:r>
              <a:rPr lang="en-GB" i="1" baseline="0" dirty="0" smtClean="0"/>
              <a:t> John Evans, Medan, Indonesia, 2009.</a:t>
            </a:r>
            <a:endParaRPr lang="en-GB" i="1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Photo:</a:t>
            </a:r>
            <a:r>
              <a:rPr lang="en-US" i="1" baseline="0" dirty="0" smtClean="0"/>
              <a:t> Tokyo, Jan </a:t>
            </a:r>
            <a:r>
              <a:rPr lang="en-US" i="1" baseline="0" dirty="0" err="1" smtClean="0"/>
              <a:t>Chipchase</a:t>
            </a:r>
            <a:r>
              <a:rPr lang="en-US" i="1" baseline="0" dirty="0" smtClean="0"/>
              <a:t>, 2008.</a:t>
            </a:r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7F2DE-D707-B840-8AA3-3502301D9EF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Photo:</a:t>
            </a:r>
            <a:r>
              <a:rPr lang="en-US" i="1" baseline="0" dirty="0" smtClean="0"/>
              <a:t> Hue, Vietnam, Jan Chipchase, 2009.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Photo:</a:t>
            </a:r>
            <a:r>
              <a:rPr lang="en-US" i="1" baseline="0" dirty="0" smtClean="0"/>
              <a:t> Hue, Vietnam, Jan </a:t>
            </a:r>
            <a:r>
              <a:rPr lang="en-US" i="1" baseline="0" dirty="0" err="1" smtClean="0"/>
              <a:t>Chipchase</a:t>
            </a:r>
            <a:r>
              <a:rPr lang="en-US" i="1" baseline="0" dirty="0" smtClean="0"/>
              <a:t>, 2009.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Photo:</a:t>
            </a:r>
            <a:r>
              <a:rPr lang="en-US" i="1" baseline="0" dirty="0" smtClean="0"/>
              <a:t> Current account savings book, rural location outside Xi’an, China. John Evans, 2009.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I</a:t>
            </a:r>
            <a:r>
              <a:rPr lang="en-US" i="1" baseline="0" dirty="0" smtClean="0"/>
              <a:t>t takes a team or 6.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7F2DE-D707-B840-8AA3-3502301D9EF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Thanks</a:t>
            </a:r>
            <a:r>
              <a:rPr lang="en-US" i="1" baseline="0" dirty="0" smtClean="0"/>
              <a:t> to the Nokia Messaging team for this example.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0213" y="596900"/>
            <a:ext cx="3203575" cy="2401888"/>
          </a:xfrm>
          <a:ln/>
        </p:spPr>
      </p:sp>
      <p:sp>
        <p:nvSpPr>
          <p:cNvPr id="235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403" y="3267436"/>
            <a:ext cx="6705196" cy="3102038"/>
          </a:xfrm>
        </p:spPr>
        <p:txBody>
          <a:bodyPr/>
          <a:lstStyle/>
          <a:p>
            <a:r>
              <a:rPr lang="en-US" i="1" dirty="0"/>
              <a:t>Photo: Jan Chipchase,</a:t>
            </a:r>
            <a:r>
              <a:rPr lang="en-US" i="1" dirty="0" smtClean="0"/>
              <a:t> Kansensero, </a:t>
            </a:r>
            <a:r>
              <a:rPr lang="en-US" i="1" dirty="0"/>
              <a:t>Uganda, 2006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0213" y="596900"/>
            <a:ext cx="3203575" cy="2401888"/>
          </a:xfrm>
          <a:ln/>
        </p:spPr>
      </p:sp>
      <p:sp>
        <p:nvSpPr>
          <p:cNvPr id="235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403" y="3267436"/>
            <a:ext cx="6705196" cy="3102038"/>
          </a:xfrm>
        </p:spPr>
        <p:txBody>
          <a:bodyPr/>
          <a:lstStyle/>
          <a:p>
            <a:r>
              <a:rPr lang="en-US" i="1" dirty="0"/>
              <a:t>Photo:</a:t>
            </a:r>
            <a:r>
              <a:rPr lang="en-US" i="1" dirty="0" smtClean="0"/>
              <a:t> Nokia, Hangzhou, China, 2003.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Photo: Wallet as present, money as emotional, rather than </a:t>
            </a:r>
            <a:r>
              <a:rPr lang="en-US" i="1" dirty="0" err="1" smtClean="0"/>
              <a:t>transactionable</a:t>
            </a:r>
            <a:r>
              <a:rPr lang="en-US" i="1" dirty="0" smtClean="0"/>
              <a:t> gift.</a:t>
            </a:r>
            <a:r>
              <a:rPr lang="en-US" i="1" baseline="0" dirty="0" smtClean="0"/>
              <a:t> Joho </a:t>
            </a:r>
            <a:r>
              <a:rPr lang="en-US" i="1" baseline="0" dirty="0" err="1" smtClean="0"/>
              <a:t>Bahru</a:t>
            </a:r>
            <a:r>
              <a:rPr lang="en-US" i="1" baseline="0" dirty="0" smtClean="0"/>
              <a:t>, Malaysia, </a:t>
            </a:r>
            <a:r>
              <a:rPr lang="en-US" i="1" dirty="0" smtClean="0"/>
              <a:t>Jan </a:t>
            </a:r>
            <a:r>
              <a:rPr lang="en-US" i="1" dirty="0" err="1" smtClean="0"/>
              <a:t>Chipchase</a:t>
            </a:r>
            <a:r>
              <a:rPr lang="en-US" i="1" dirty="0" smtClean="0"/>
              <a:t>, 2009.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Photo:</a:t>
            </a:r>
            <a:r>
              <a:rPr lang="en-US" i="1" baseline="0" dirty="0" smtClean="0"/>
              <a:t> the use of multiple mobile phones to manage multiple identities, to reduce communications costs or to obtain better coverage. Accra, Ghana, Jan </a:t>
            </a:r>
            <a:r>
              <a:rPr lang="en-US" i="1" baseline="0" dirty="0" err="1" smtClean="0"/>
              <a:t>Chipchase</a:t>
            </a:r>
            <a:r>
              <a:rPr lang="en-US" i="1" baseline="0" dirty="0" smtClean="0"/>
              <a:t>, 2007.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0213" y="596900"/>
            <a:ext cx="3203575" cy="2401888"/>
          </a:xfrm>
          <a:ln/>
        </p:spPr>
      </p:sp>
      <p:sp>
        <p:nvSpPr>
          <p:cNvPr id="611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0109" y="3266779"/>
            <a:ext cx="6703785" cy="3103066"/>
          </a:xfrm>
        </p:spPr>
        <p:txBody>
          <a:bodyPr/>
          <a:lstStyle/>
          <a:p>
            <a:r>
              <a:rPr lang="en-US" altLang="zh-CN" i="1" dirty="0">
                <a:ea typeface="FZShuTi" pitchFamily="2" charset="-122"/>
                <a:cs typeface="FZShuTi" pitchFamily="2" charset="-122"/>
              </a:rPr>
              <a:t>Photo:</a:t>
            </a:r>
            <a:r>
              <a:rPr lang="en-US" altLang="zh-CN" i="1" dirty="0" smtClean="0">
                <a:ea typeface="FZShuTi" pitchFamily="2" charset="-122"/>
                <a:cs typeface="FZShuTi" pitchFamily="2" charset="-122"/>
              </a:rPr>
              <a:t> Team meal,</a:t>
            </a:r>
            <a:r>
              <a:rPr lang="en-US" altLang="zh-CN" i="1" baseline="0" dirty="0" smtClean="0">
                <a:ea typeface="FZShuTi" pitchFamily="2" charset="-122"/>
                <a:cs typeface="FZShuTi" pitchFamily="2" charset="-122"/>
              </a:rPr>
              <a:t> rural China, Jan </a:t>
            </a:r>
            <a:r>
              <a:rPr lang="en-US" altLang="zh-CN" i="1" baseline="0" dirty="0" err="1" smtClean="0">
                <a:ea typeface="FZShuTi" pitchFamily="2" charset="-122"/>
                <a:cs typeface="FZShuTi" pitchFamily="2" charset="-122"/>
              </a:rPr>
              <a:t>Chipchase</a:t>
            </a:r>
            <a:r>
              <a:rPr lang="en-US" altLang="zh-CN" i="1" baseline="0" dirty="0" smtClean="0">
                <a:ea typeface="FZShuTi" pitchFamily="2" charset="-122"/>
                <a:cs typeface="FZShuTi" pitchFamily="2" charset="-122"/>
              </a:rPr>
              <a:t>, 2009.</a:t>
            </a:r>
            <a:endParaRPr lang="en-US" altLang="zh-CN" i="1" dirty="0">
              <a:ea typeface="FZShuTi" pitchFamily="2" charset="-122"/>
              <a:cs typeface="FZShuTi" pitchFamily="2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17" y="3257551"/>
            <a:ext cx="7314769" cy="3086100"/>
          </a:xfrm>
        </p:spPr>
        <p:txBody>
          <a:bodyPr/>
          <a:lstStyle/>
          <a:p>
            <a:r>
              <a:rPr lang="en-US" i="1" dirty="0" smtClean="0"/>
              <a:t>Photo:</a:t>
            </a:r>
            <a:r>
              <a:rPr lang="en-US" i="1" baseline="0" dirty="0" smtClean="0"/>
              <a:t> The </a:t>
            </a:r>
            <a:r>
              <a:rPr lang="en-US" i="1" baseline="0" dirty="0" err="1" smtClean="0"/>
              <a:t>susu</a:t>
            </a:r>
            <a:r>
              <a:rPr lang="en-US" i="1" baseline="0" dirty="0" smtClean="0"/>
              <a:t> savings scheme in Accra, Ghana - save 31 installments, and receive 30 back at the end of the month. Jan </a:t>
            </a:r>
            <a:r>
              <a:rPr lang="en-US" i="1" baseline="0" dirty="0" err="1" smtClean="0"/>
              <a:t>Chipchase</a:t>
            </a:r>
            <a:r>
              <a:rPr lang="en-US" i="1" baseline="0" dirty="0" smtClean="0"/>
              <a:t>, 2007.</a:t>
            </a:r>
            <a:endParaRPr lang="en-US" i="1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17" y="3257551"/>
            <a:ext cx="7314769" cy="3086100"/>
          </a:xfrm>
        </p:spPr>
        <p:txBody>
          <a:bodyPr/>
          <a:lstStyle/>
          <a:p>
            <a:r>
              <a:rPr lang="en-US" i="1" dirty="0" smtClean="0"/>
              <a:t>Photo: Gold as</a:t>
            </a:r>
            <a:r>
              <a:rPr lang="en-US" i="1" baseline="0" dirty="0" smtClean="0"/>
              <a:t> a popular medium of storage. Dharavi, Mumbai, Jan Chipchase, 2007.</a:t>
            </a:r>
            <a:endParaRPr lang="en-US" i="1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Photo: Can you spot</a:t>
            </a:r>
            <a:r>
              <a:rPr lang="en-US" i="1" baseline="0" dirty="0" smtClean="0"/>
              <a:t> where the savings are kept? </a:t>
            </a:r>
            <a:r>
              <a:rPr lang="en-US" i="1" baseline="0" dirty="0" smtClean="0"/>
              <a:t>Dharavi, Mumbai, Jan Chipchase, 2007.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Photo:</a:t>
            </a:r>
            <a:r>
              <a:rPr lang="en-US" i="1" baseline="0" dirty="0" smtClean="0"/>
              <a:t> The need to save for life-events in particular weddings and funerals. Ahmadabad, India, Jan Chipchase, 2008. 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Photo: The</a:t>
            </a:r>
            <a:r>
              <a:rPr lang="en-US" i="1" baseline="0" dirty="0" smtClean="0"/>
              <a:t> need to smooth out earnings and debt, for example borrowing to pay for the next crop. </a:t>
            </a:r>
            <a:r>
              <a:rPr lang="en-US" i="1" dirty="0" smtClean="0"/>
              <a:t>Rural</a:t>
            </a:r>
            <a:r>
              <a:rPr lang="en-US" i="1" baseline="0" dirty="0" smtClean="0"/>
              <a:t> location outside </a:t>
            </a:r>
            <a:r>
              <a:rPr lang="en-US" i="1" dirty="0" smtClean="0"/>
              <a:t>Ahmadabad,</a:t>
            </a:r>
            <a:r>
              <a:rPr lang="en-US" i="1" baseline="0" dirty="0" smtClean="0"/>
              <a:t> India, Jan </a:t>
            </a:r>
            <a:r>
              <a:rPr lang="en-US" i="1" baseline="0" dirty="0" err="1" smtClean="0"/>
              <a:t>Chipchase</a:t>
            </a:r>
            <a:r>
              <a:rPr lang="en-US" i="1" baseline="0" dirty="0" smtClean="0"/>
              <a:t>, 2008.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 smtClean="0"/>
              <a:t>Photo: The</a:t>
            </a:r>
            <a:r>
              <a:rPr lang="en-GB" i="1" baseline="0" dirty="0" smtClean="0"/>
              <a:t> practice of pooling resources occurs in situations where individuals cannot afford a service, or wish to reduce the transaction costs on that service, where a sufficiently trusted network of people are willing to work together. Pooling often makes sense for remittancing cash. Kampala, Uganda, Jan </a:t>
            </a:r>
            <a:r>
              <a:rPr lang="en-GB" i="1" baseline="0" dirty="0" err="1" smtClean="0"/>
              <a:t>Chipchase</a:t>
            </a:r>
            <a:r>
              <a:rPr lang="en-GB" i="1" baseline="0" dirty="0" smtClean="0"/>
              <a:t> 2004.</a:t>
            </a:r>
            <a:endParaRPr lang="en-GB" i="1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Photo: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Kanesensero</a:t>
            </a:r>
            <a:r>
              <a:rPr lang="en-US" i="1" baseline="0" dirty="0" smtClean="0"/>
              <a:t>, Uganda, Indri </a:t>
            </a:r>
            <a:r>
              <a:rPr lang="en-US" i="1" baseline="0" dirty="0" err="1" smtClean="0"/>
              <a:t>Tulusan</a:t>
            </a:r>
            <a:r>
              <a:rPr lang="en-US" i="1" baseline="0" dirty="0" smtClean="0"/>
              <a:t>, 2004. 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7F2DE-D707-B840-8AA3-3502301D9EF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Photo:</a:t>
            </a:r>
            <a:r>
              <a:rPr lang="en-US" i="1" baseline="0" dirty="0" smtClean="0"/>
              <a:t> Kansensero, Uganda, Indri </a:t>
            </a:r>
            <a:r>
              <a:rPr lang="en-US" i="1" baseline="0" dirty="0" err="1" smtClean="0"/>
              <a:t>Tulusan</a:t>
            </a:r>
            <a:r>
              <a:rPr lang="en-US" i="1" baseline="0" dirty="0" smtClean="0"/>
              <a:t>, 2004. </a:t>
            </a:r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7F2DE-D707-B840-8AA3-3502301D9EF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0213" y="596900"/>
            <a:ext cx="3203575" cy="2401888"/>
          </a:xfrm>
          <a:ln/>
        </p:spPr>
      </p:sp>
      <p:sp>
        <p:nvSpPr>
          <p:cNvPr id="586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403" y="3267436"/>
            <a:ext cx="6705196" cy="3102038"/>
          </a:xfrm>
        </p:spPr>
        <p:txBody>
          <a:bodyPr/>
          <a:lstStyle/>
          <a:p>
            <a:r>
              <a:rPr lang="en-US" altLang="zh-CN" i="1" dirty="0" smtClean="0">
                <a:cs typeface="宋体" pitchFamily="-107" charset="-122"/>
              </a:rPr>
              <a:t>Photo:</a:t>
            </a:r>
            <a:r>
              <a:rPr lang="en-US" altLang="zh-CN" i="1" baseline="0" dirty="0" smtClean="0">
                <a:cs typeface="宋体" pitchFamily="-107" charset="-122"/>
              </a:rPr>
              <a:t> The dual-SIM street hack. Accra, Ghana</a:t>
            </a:r>
            <a:r>
              <a:rPr lang="en-US" altLang="zh-CN" i="1" dirty="0" smtClean="0">
                <a:cs typeface="宋体" pitchFamily="-107" charset="-122"/>
              </a:rPr>
              <a:t>, </a:t>
            </a:r>
            <a:r>
              <a:rPr lang="en-US" altLang="zh-CN" i="1" dirty="0" err="1" smtClean="0">
                <a:cs typeface="宋体" pitchFamily="-107" charset="-122"/>
              </a:rPr>
              <a:t>Younghee</a:t>
            </a:r>
            <a:r>
              <a:rPr lang="en-US" altLang="zh-CN" i="1" dirty="0" smtClean="0">
                <a:cs typeface="宋体" pitchFamily="-107" charset="-122"/>
              </a:rPr>
              <a:t> Jung, </a:t>
            </a:r>
            <a:r>
              <a:rPr lang="en-US" altLang="zh-CN" i="1" dirty="0">
                <a:cs typeface="宋体" pitchFamily="-107" charset="-122"/>
              </a:rPr>
              <a:t>2007.</a:t>
            </a:r>
          </a:p>
          <a:p>
            <a:endParaRPr lang="en-US" altLang="zh-CN" i="1" dirty="0">
              <a:cs typeface="宋体" pitchFamily="-107" charset="-122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96900"/>
            <a:ext cx="3200400" cy="2401888"/>
          </a:xfrm>
          <a:ln/>
        </p:spPr>
      </p:sp>
      <p:sp>
        <p:nvSpPr>
          <p:cNvPr id="32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397" y="3267255"/>
            <a:ext cx="6705207" cy="3102275"/>
          </a:xfrm>
        </p:spPr>
        <p:txBody>
          <a:bodyPr/>
          <a:lstStyle/>
          <a:p>
            <a:r>
              <a:rPr lang="en-US" i="1" dirty="0" smtClean="0"/>
              <a:t>Photo: </a:t>
            </a:r>
            <a:r>
              <a:rPr lang="en-US" i="1" dirty="0" err="1" smtClean="0"/>
              <a:t>Zeenath</a:t>
            </a:r>
            <a:r>
              <a:rPr lang="en-US" i="1" dirty="0" smtClean="0"/>
              <a:t> </a:t>
            </a:r>
            <a:r>
              <a:rPr lang="en-US" i="1" dirty="0" err="1" smtClean="0"/>
              <a:t>Hasan</a:t>
            </a:r>
            <a:r>
              <a:rPr lang="en-US" i="1" dirty="0" smtClean="0"/>
              <a:t> conducts a home interview - Delhi, India, Jan </a:t>
            </a:r>
            <a:r>
              <a:rPr lang="en-US" i="1" dirty="0" err="1" smtClean="0"/>
              <a:t>Chipchase</a:t>
            </a:r>
            <a:r>
              <a:rPr lang="en-US" i="1" dirty="0" smtClean="0"/>
              <a:t>,</a:t>
            </a:r>
            <a:r>
              <a:rPr lang="en-US" i="1" baseline="0" dirty="0" smtClean="0"/>
              <a:t> </a:t>
            </a:r>
            <a:r>
              <a:rPr lang="en-US" i="1" dirty="0" smtClean="0"/>
              <a:t>2004.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0213" y="596900"/>
            <a:ext cx="3203575" cy="2401888"/>
          </a:xfrm>
          <a:ln/>
        </p:spPr>
      </p:sp>
      <p:sp>
        <p:nvSpPr>
          <p:cNvPr id="611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0109" y="3266779"/>
            <a:ext cx="6703785" cy="3103066"/>
          </a:xfrm>
        </p:spPr>
        <p:txBody>
          <a:bodyPr/>
          <a:lstStyle/>
          <a:p>
            <a:r>
              <a:rPr lang="en-US" altLang="zh-CN" i="1" dirty="0">
                <a:ea typeface="FZShuTi" pitchFamily="2" charset="-122"/>
                <a:cs typeface="FZShuTi" pitchFamily="2" charset="-122"/>
              </a:rPr>
              <a:t>Photo</a:t>
            </a:r>
            <a:r>
              <a:rPr lang="en-US" altLang="zh-CN" i="1" dirty="0" smtClean="0">
                <a:ea typeface="FZShuTi" pitchFamily="2" charset="-122"/>
                <a:cs typeface="FZShuTi" pitchFamily="2" charset="-122"/>
              </a:rPr>
              <a:t>: Depending on your usage, Ahmadabad,</a:t>
            </a:r>
            <a:r>
              <a:rPr lang="en-US" altLang="zh-CN" i="1" baseline="0" dirty="0" smtClean="0">
                <a:ea typeface="FZShuTi" pitchFamily="2" charset="-122"/>
                <a:cs typeface="FZShuTi" pitchFamily="2" charset="-122"/>
              </a:rPr>
              <a:t> India</a:t>
            </a:r>
            <a:r>
              <a:rPr lang="en-US" altLang="zh-CN" i="1" dirty="0" smtClean="0">
                <a:ea typeface="FZShuTi" pitchFamily="2" charset="-122"/>
                <a:cs typeface="FZShuTi" pitchFamily="2" charset="-122"/>
              </a:rPr>
              <a:t>, </a:t>
            </a:r>
            <a:r>
              <a:rPr lang="en-US" altLang="zh-CN" i="1" dirty="0">
                <a:ea typeface="FZShuTi" pitchFamily="2" charset="-122"/>
                <a:cs typeface="FZShuTi" pitchFamily="2" charset="-122"/>
              </a:rPr>
              <a:t>Jan </a:t>
            </a:r>
            <a:r>
              <a:rPr lang="en-US" altLang="zh-CN" i="1" dirty="0" err="1">
                <a:ea typeface="FZShuTi" pitchFamily="2" charset="-122"/>
                <a:cs typeface="FZShuTi" pitchFamily="2" charset="-122"/>
              </a:rPr>
              <a:t>Chipchase</a:t>
            </a:r>
            <a:r>
              <a:rPr lang="en-US" altLang="zh-CN" i="1" dirty="0">
                <a:ea typeface="FZShuTi" pitchFamily="2" charset="-122"/>
                <a:cs typeface="FZShuTi" pitchFamily="2" charset="-122"/>
              </a:rPr>
              <a:t>, 2007.</a:t>
            </a:r>
          </a:p>
          <a:p>
            <a:endParaRPr lang="en-US" altLang="zh-CN" i="1" dirty="0">
              <a:ea typeface="FZShuTi" pitchFamily="2" charset="-122"/>
              <a:cs typeface="FZShuTi" pitchFamily="2" charset="-122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 smtClean="0"/>
              <a:t>Photo: Medan,</a:t>
            </a:r>
            <a:r>
              <a:rPr lang="en-GB" i="1" baseline="0" dirty="0" smtClean="0"/>
              <a:t> Indonesia, </a:t>
            </a:r>
            <a:r>
              <a:rPr lang="en-GB" i="1" dirty="0" smtClean="0"/>
              <a:t>Joh</a:t>
            </a:r>
            <a:r>
              <a:rPr lang="en-GB" i="1" baseline="0" dirty="0" smtClean="0"/>
              <a:t>n Evans, 2009.</a:t>
            </a:r>
            <a:endParaRPr lang="en-GB" i="1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0213" y="596900"/>
            <a:ext cx="3203575" cy="2401888"/>
          </a:xfrm>
          <a:ln/>
        </p:spPr>
      </p:sp>
      <p:sp>
        <p:nvSpPr>
          <p:cNvPr id="586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403" y="3267436"/>
            <a:ext cx="6705196" cy="3102038"/>
          </a:xfrm>
        </p:spPr>
        <p:txBody>
          <a:bodyPr/>
          <a:lstStyle/>
          <a:p>
            <a:r>
              <a:rPr lang="en-US" altLang="zh-CN" i="1" dirty="0">
                <a:cs typeface="宋体" pitchFamily="-107" charset="-122"/>
              </a:rPr>
              <a:t>Photo:</a:t>
            </a:r>
            <a:r>
              <a:rPr lang="en-US" altLang="zh-CN" i="1" dirty="0" smtClean="0">
                <a:cs typeface="宋体" pitchFamily="-107" charset="-122"/>
              </a:rPr>
              <a:t> Topping up phone credit</a:t>
            </a:r>
            <a:r>
              <a:rPr lang="en-US" altLang="zh-CN" i="1" baseline="0" dirty="0" smtClean="0">
                <a:cs typeface="宋体" pitchFamily="-107" charset="-122"/>
              </a:rPr>
              <a:t> Accra, Ghana</a:t>
            </a:r>
            <a:r>
              <a:rPr lang="en-US" altLang="zh-CN" i="1" dirty="0" smtClean="0">
                <a:cs typeface="宋体" pitchFamily="-107" charset="-122"/>
              </a:rPr>
              <a:t>, </a:t>
            </a:r>
            <a:r>
              <a:rPr lang="en-US" altLang="zh-CN" i="1" dirty="0">
                <a:cs typeface="宋体" pitchFamily="-107" charset="-122"/>
              </a:rPr>
              <a:t>Jan </a:t>
            </a:r>
            <a:r>
              <a:rPr lang="en-US" altLang="zh-CN" i="1" dirty="0" err="1">
                <a:cs typeface="宋体" pitchFamily="-107" charset="-122"/>
              </a:rPr>
              <a:t>Chipchase</a:t>
            </a:r>
            <a:r>
              <a:rPr lang="en-US" altLang="zh-CN" i="1" dirty="0">
                <a:cs typeface="宋体" pitchFamily="-107" charset="-122"/>
              </a:rPr>
              <a:t>, </a:t>
            </a:r>
            <a:r>
              <a:rPr lang="en-US" altLang="zh-CN" i="1" dirty="0" smtClean="0">
                <a:cs typeface="宋体" pitchFamily="-107" charset="-122"/>
              </a:rPr>
              <a:t>2007.</a:t>
            </a:r>
            <a:endParaRPr lang="en-US" altLang="zh-CN" i="1" dirty="0">
              <a:cs typeface="宋体" pitchFamily="-107" charset="-122"/>
            </a:endParaRPr>
          </a:p>
          <a:p>
            <a:endParaRPr lang="en-US" altLang="zh-CN" i="1" dirty="0">
              <a:cs typeface="宋体" pitchFamily="-107" charset="-122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Photo:</a:t>
            </a:r>
            <a:r>
              <a:rPr lang="en-US" i="1" baseline="0" dirty="0" smtClean="0"/>
              <a:t> Sophisticated financial strategies in </a:t>
            </a:r>
            <a:r>
              <a:rPr lang="en-US" i="1" dirty="0" smtClean="0"/>
              <a:t>Dharavi, Mumbai,</a:t>
            </a:r>
            <a:r>
              <a:rPr lang="en-US" i="1" baseline="0" dirty="0" smtClean="0"/>
              <a:t> Jan Chipchase, 2007.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Photo:</a:t>
            </a:r>
            <a:r>
              <a:rPr lang="en-US" i="1" baseline="0" dirty="0" smtClean="0"/>
              <a:t> Sophisticated financial strategies in </a:t>
            </a:r>
            <a:r>
              <a:rPr lang="en-US" i="1" dirty="0" smtClean="0"/>
              <a:t>Dharavi, Mumbai,</a:t>
            </a:r>
            <a:r>
              <a:rPr lang="en-US" i="1" baseline="0" dirty="0" smtClean="0"/>
              <a:t> Jan Chipchase, 2007.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0213" y="596900"/>
            <a:ext cx="3203575" cy="2401888"/>
          </a:xfrm>
          <a:ln/>
        </p:spPr>
      </p:sp>
      <p:sp>
        <p:nvSpPr>
          <p:cNvPr id="586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403" y="3267436"/>
            <a:ext cx="6705196" cy="3102038"/>
          </a:xfrm>
        </p:spPr>
        <p:txBody>
          <a:bodyPr/>
          <a:lstStyle/>
          <a:p>
            <a:r>
              <a:rPr lang="en-US" i="1" dirty="0" smtClean="0"/>
              <a:t>Photo:</a:t>
            </a:r>
            <a:r>
              <a:rPr lang="en-US" i="1" baseline="0" dirty="0" smtClean="0"/>
              <a:t> Sophisticated financial strategies in </a:t>
            </a:r>
            <a:r>
              <a:rPr lang="en-US" i="1" dirty="0" smtClean="0"/>
              <a:t>Dharavi, Mumbai,</a:t>
            </a:r>
            <a:r>
              <a:rPr lang="en-US" i="1" baseline="0" dirty="0" smtClean="0"/>
              <a:t> Jan Chipchase, 2007.</a:t>
            </a:r>
            <a:endParaRPr lang="en-US" i="1" dirty="0" smtClean="0"/>
          </a:p>
          <a:p>
            <a:endParaRPr lang="en-US" altLang="zh-CN" i="1" dirty="0">
              <a:cs typeface="宋体" pitchFamily="-107" charset="-122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Photo:</a:t>
            </a:r>
            <a:r>
              <a:rPr lang="en-US" i="1" baseline="0" dirty="0" smtClean="0"/>
              <a:t> Jan Chipchase working in the field, Dharavi, Mumbai, </a:t>
            </a:r>
            <a:r>
              <a:rPr lang="en-US" i="1" baseline="0" dirty="0" err="1" smtClean="0"/>
              <a:t>Zeenath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Hasan</a:t>
            </a:r>
            <a:r>
              <a:rPr lang="en-US" i="1" baseline="0" dirty="0" smtClean="0"/>
              <a:t>, 2007.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7F2DE-D707-B840-8AA3-3502301D9EFB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Photo: ~50</a:t>
            </a:r>
            <a:r>
              <a:rPr lang="en-US" i="1" baseline="0" dirty="0" smtClean="0"/>
              <a:t> people to a room - d</a:t>
            </a:r>
            <a:r>
              <a:rPr lang="en-US" i="1" dirty="0" smtClean="0"/>
              <a:t>orm life</a:t>
            </a:r>
            <a:r>
              <a:rPr lang="en-US" i="1" baseline="0" dirty="0" smtClean="0"/>
              <a:t> in Xi’an, China. John Evans, 2009.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7F2DE-D707-B840-8AA3-3502301D9EF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E2AB5-F920-B743-8922-5BCF59E9E21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Photo</a:t>
            </a:r>
            <a:r>
              <a:rPr lang="en-US" i="1" baseline="0" dirty="0" smtClean="0"/>
              <a:t> credits: Candy Chang, John Evans, Michiel </a:t>
            </a:r>
            <a:r>
              <a:rPr lang="en-US" i="1" baseline="0" dirty="0" err="1" smtClean="0"/>
              <a:t>Terlouw</a:t>
            </a:r>
            <a:r>
              <a:rPr lang="en-US" i="1" baseline="0" dirty="0" smtClean="0"/>
              <a:t>, </a:t>
            </a:r>
            <a:r>
              <a:rPr lang="en-US" i="1" baseline="0" dirty="0" err="1" smtClean="0"/>
              <a:t>Zeenath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Hasan</a:t>
            </a:r>
            <a:r>
              <a:rPr lang="en-US" i="1" baseline="0" dirty="0" smtClean="0"/>
              <a:t> &amp; Jan </a:t>
            </a:r>
            <a:r>
              <a:rPr lang="en-US" i="1" baseline="0" dirty="0" err="1" smtClean="0"/>
              <a:t>Chipchase</a:t>
            </a:r>
            <a:r>
              <a:rPr lang="en-US" i="1" baseline="0" dirty="0" smtClean="0"/>
              <a:t>, Xi’an, Shanghai, China, 2009.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7F2DE-D707-B840-8AA3-3502301D9EF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9EB-E9DC-B64D-9595-6E108A9B54F0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E08F-5AB0-7748-9613-23E4DB39C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9EB-E9DC-B64D-9595-6E108A9B54F0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E08F-5AB0-7748-9613-23E4DB39C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9EB-E9DC-B64D-9595-6E108A9B54F0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E08F-5AB0-7748-9613-23E4DB39C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9EB-E9DC-B64D-9595-6E108A9B54F0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E08F-5AB0-7748-9613-23E4DB39C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9EB-E9DC-B64D-9595-6E108A9B54F0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E08F-5AB0-7748-9613-23E4DB39C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9EB-E9DC-B64D-9595-6E108A9B54F0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E08F-5AB0-7748-9613-23E4DB39C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9EB-E9DC-B64D-9595-6E108A9B54F0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E08F-5AB0-7748-9613-23E4DB39C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9EB-E9DC-B64D-9595-6E108A9B54F0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E08F-5AB0-7748-9613-23E4DB39C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9EB-E9DC-B64D-9595-6E108A9B54F0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E08F-5AB0-7748-9613-23E4DB39C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9EB-E9DC-B64D-9595-6E108A9B54F0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E08F-5AB0-7748-9613-23E4DB39C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9EB-E9DC-B64D-9595-6E108A9B54F0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E08F-5AB0-7748-9613-23E4DB39C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slideLayout" Target="../slideLayouts/slideLayout1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1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529EB-E9DC-B64D-9595-6E108A9B54F0}" type="datetimeFigureOut">
              <a:rPr lang="en-US" smtClean="0"/>
              <a:pPr/>
              <a:t>11/1/09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2E08F-5AB0-7748-9613-23E4DB39C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  <p:sldLayoutId id="2147483666" r:id="rId16"/>
    <p:sldLayoutId id="2147483667" r:id="rId17"/>
    <p:sldLayoutId id="214748366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Slide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Slide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15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lide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ide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ide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4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lide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2716</TotalTime>
  <Words>674</Words>
  <Application>Microsoft Macintosh PowerPoint</Application>
  <PresentationFormat>On-screen Show (4:3)</PresentationFormat>
  <Paragraphs>90</Paragraphs>
  <Slides>69</Slides>
  <Notes>67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 Gunter</dc:creator>
  <cp:lastModifiedBy>Jan Gunter</cp:lastModifiedBy>
  <cp:revision>41</cp:revision>
  <cp:lastPrinted>2009-10-19T19:22:30Z</cp:lastPrinted>
  <dcterms:created xsi:type="dcterms:W3CDTF">2009-11-02T01:10:29Z</dcterms:created>
  <dcterms:modified xsi:type="dcterms:W3CDTF">2009-11-02T01:54:08Z</dcterms:modified>
</cp:coreProperties>
</file>